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5" r:id="rId2"/>
    <p:sldId id="287" r:id="rId3"/>
    <p:sldId id="257" r:id="rId4"/>
    <p:sldId id="256" r:id="rId5"/>
    <p:sldId id="266" r:id="rId6"/>
    <p:sldId id="258" r:id="rId7"/>
    <p:sldId id="259" r:id="rId8"/>
    <p:sldId id="268" r:id="rId9"/>
    <p:sldId id="269" r:id="rId10"/>
    <p:sldId id="267" r:id="rId11"/>
    <p:sldId id="260" r:id="rId12"/>
    <p:sldId id="270" r:id="rId13"/>
    <p:sldId id="261" r:id="rId14"/>
    <p:sldId id="262" r:id="rId15"/>
    <p:sldId id="263" r:id="rId16"/>
    <p:sldId id="264" r:id="rId17"/>
    <p:sldId id="265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3" r:id="rId30"/>
    <p:sldId id="28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291D6-63A6-4D68-B676-A763504F628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CD1F8-A07C-4413-8A9A-D5E19808B3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78605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</a:rPr>
              <a:t>Программа Адепт: Управление проектированием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3000372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Общий вид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19063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300037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Типовые разбивки(сохранение и вставка)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30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76"/>
            <a:ext cx="9138970" cy="7143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300037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Фактическое выполнение работ(работа с планером)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1714488"/>
            <a:ext cx="68580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Отчеты: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Разбивка стоимости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Заявка на период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Разбивка на месяц по объектам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Анализ загрузки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График работ</a:t>
            </a:r>
          </a:p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ФОТ за период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785794"/>
            <a:ext cx="9144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/>
          </a:p>
          <a:p>
            <a:endParaRPr lang="ru-RU" sz="3600" b="1" dirty="0" smtClean="0"/>
          </a:p>
          <a:p>
            <a:r>
              <a:rPr lang="ru-RU" sz="1400" b="1" dirty="0" smtClean="0"/>
              <a:t>«</a:t>
            </a:r>
            <a:r>
              <a:rPr lang="ru-RU" sz="1400" b="1" dirty="0" err="1" smtClean="0"/>
              <a:t>Адепт:Управление</a:t>
            </a:r>
            <a:r>
              <a:rPr lang="ru-RU" sz="1400" b="1" dirty="0" smtClean="0"/>
              <a:t> проектированием» - комплексный подход </a:t>
            </a:r>
          </a:p>
          <a:p>
            <a:r>
              <a:rPr lang="ru-RU" sz="1400" b="1" dirty="0" smtClean="0"/>
              <a:t>к решению расчетных и управленческих задач в проектировании</a:t>
            </a:r>
            <a:endParaRPr lang="ru-RU" sz="1400" dirty="0" smtClean="0"/>
          </a:p>
          <a:p>
            <a:r>
              <a:rPr lang="ru-RU" sz="1400" b="1" dirty="0" smtClean="0"/>
              <a:t> Управление договорными отношениями </a:t>
            </a:r>
            <a:r>
              <a:rPr lang="ru-RU" sz="1400" dirty="0" smtClean="0"/>
              <a:t>– создание договоров и приложений к ним по шаблонам, структурированное хранилище и поиск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Документооборот – </a:t>
            </a:r>
            <a:r>
              <a:rPr lang="ru-RU" sz="1400" dirty="0" smtClean="0"/>
              <a:t>хранилище всей документации по объекту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Расчет стоимости проектных и изыскательских работ с учетом последних изменений</a:t>
            </a:r>
            <a:endParaRPr lang="ru-RU" sz="1400" dirty="0" smtClean="0"/>
          </a:p>
          <a:p>
            <a:r>
              <a:rPr lang="ru-RU" sz="1400" dirty="0" smtClean="0"/>
              <a:t>Расчет по сборникам уровня цен 1991 и 1995 </a:t>
            </a:r>
            <a:r>
              <a:rPr lang="ru-RU" sz="1400" dirty="0" err="1" smtClean="0"/>
              <a:t>гг</a:t>
            </a:r>
            <a:r>
              <a:rPr lang="ru-RU" sz="1400" dirty="0" smtClean="0"/>
              <a:t> в связи с утверждением новых Методических указаний, </a:t>
            </a:r>
          </a:p>
          <a:p>
            <a:r>
              <a:rPr lang="ru-RU" sz="1400" dirty="0" smtClean="0"/>
              <a:t>положения которых распространяются на сборники и справочники всех уровней цен.</a:t>
            </a:r>
          </a:p>
          <a:p>
            <a:r>
              <a:rPr lang="ru-RU" sz="1400" dirty="0" smtClean="0"/>
              <a:t>Соотношение стоимости разработки проектной и рабочей документации при выполнении проектных работ в соответствии с  требованиями, предусмотренными постановлением Правительства </a:t>
            </a:r>
          </a:p>
          <a:p>
            <a:r>
              <a:rPr lang="ru-RU" sz="1400" dirty="0" smtClean="0"/>
              <a:t>Российской Федерации от 16.02.08 № 87,  для расценок, в которых соотношение </a:t>
            </a:r>
          </a:p>
          <a:p>
            <a:r>
              <a:rPr lang="ru-RU" sz="1400" dirty="0" smtClean="0"/>
              <a:t>для проекта и рабочей документации отличалось от 30% и 70%.</a:t>
            </a:r>
          </a:p>
          <a:p>
            <a:r>
              <a:rPr lang="ru-RU" sz="1400" dirty="0" smtClean="0"/>
              <a:t>Особенности новых утвержденных государственных сметных нормативов </a:t>
            </a:r>
          </a:p>
          <a:p>
            <a:r>
              <a:rPr lang="ru-RU" sz="1400" dirty="0" smtClean="0"/>
              <a:t>Начисление коэффициентов из Технических частей и МУ, корректировка разделов согласно </a:t>
            </a:r>
          </a:p>
          <a:p>
            <a:r>
              <a:rPr lang="ru-RU" sz="1400" dirty="0" smtClean="0"/>
              <a:t>таблицам относительной стоимости</a:t>
            </a:r>
          </a:p>
          <a:p>
            <a:r>
              <a:rPr lang="ru-RU" sz="1400" dirty="0" smtClean="0"/>
              <a:t>Концовки в смете</a:t>
            </a:r>
          </a:p>
          <a:p>
            <a:r>
              <a:rPr lang="ru-RU" sz="1400" dirty="0" smtClean="0"/>
              <a:t>Сводная смета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Распределение стоимости проектирования объекта по отделам и исполнителям.</a:t>
            </a:r>
            <a:endParaRPr lang="ru-RU" sz="1400" dirty="0" smtClean="0"/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Возможность  видеть загрузку  всех специалистов проектной организации  и ее изменение </a:t>
            </a:r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в планере для планирования оптимальных сроков проектирования </a:t>
            </a:r>
            <a:endParaRPr lang="ru-RU" sz="1400" dirty="0" smtClean="0"/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Отчеты по разбивке стоимости,</a:t>
            </a:r>
            <a:endParaRPr lang="ru-RU" sz="1400" dirty="0" smtClean="0"/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Календарный план проектирования. </a:t>
            </a:r>
            <a:endParaRPr lang="ru-RU" sz="1400" dirty="0" smtClean="0"/>
          </a:p>
          <a:p>
            <a:pPr>
              <a:buFont typeface="Arial" charset="0"/>
              <a:buChar char="•"/>
            </a:pPr>
            <a:r>
              <a:rPr lang="ru-RU" sz="1400" b="1" dirty="0" smtClean="0"/>
              <a:t>Анализ загрузки, расчет зарплаты</a:t>
            </a:r>
            <a:endParaRPr lang="ru-RU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3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2" y="144462"/>
            <a:ext cx="8142313" cy="4999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74116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Создание плана от работ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74116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Создание работ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2741161"/>
            <a:ext cx="6858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Общий вид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2786058"/>
            <a:ext cx="77867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Создание плана от смет, учет концовок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 noChangeArrowheads="1"/>
          </p:cNvSpPr>
          <p:nvPr/>
        </p:nvSpPr>
        <p:spPr bwMode="auto">
          <a:xfrm>
            <a:off x="-22225" y="-68263"/>
            <a:ext cx="9190038" cy="6994526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7388" y="1416050"/>
            <a:ext cx="7772400" cy="3443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200" b="1" dirty="0">
                <a:solidFill>
                  <a:srgbClr val="006666"/>
                </a:solidFill>
              </a:rPr>
              <a:t/>
            </a:r>
            <a:br>
              <a:rPr lang="en-GB" sz="3200" b="1" dirty="0">
                <a:solidFill>
                  <a:srgbClr val="006666"/>
                </a:solidFill>
              </a:rPr>
            </a:br>
            <a:r>
              <a:rPr lang="ru-RU" sz="3200" b="1" dirty="0">
                <a:solidFill>
                  <a:srgbClr val="006666"/>
                </a:solidFill>
              </a:rPr>
              <a:t>Общий вид окна программы</a:t>
            </a:r>
          </a:p>
          <a:p>
            <a:pPr algn="ct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1750" y="0"/>
            <a:ext cx="9175750" cy="697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3000372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6666"/>
                </a:solidFill>
                <a:latin typeface="Arial" pitchFamily="34" charset="0"/>
                <a:cs typeface="Arial" pitchFamily="34" charset="0"/>
              </a:rPr>
              <a:t>Добавление отдела, связи работ, добавление сотрудников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75</Words>
  <PresentationFormat>Экран (4:3)</PresentationFormat>
  <Paragraphs>50</Paragraphs>
  <Slides>30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_______ ____</dc:creator>
  <cp:lastModifiedBy>Пользователь Windows</cp:lastModifiedBy>
  <cp:revision>49</cp:revision>
  <dcterms:created xsi:type="dcterms:W3CDTF">2015-04-06T12:27:28Z</dcterms:created>
  <dcterms:modified xsi:type="dcterms:W3CDTF">2015-04-08T13:04:40Z</dcterms:modified>
</cp:coreProperties>
</file>